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58" r:id="rId5"/>
    <p:sldId id="265" r:id="rId6"/>
    <p:sldId id="259" r:id="rId7"/>
    <p:sldId id="260" r:id="rId8"/>
    <p:sldId id="261" r:id="rId9"/>
    <p:sldId id="264" r:id="rId10"/>
    <p:sldId id="267" r:id="rId11"/>
    <p:sldId id="262" r:id="rId12"/>
    <p:sldId id="268" r:id="rId13"/>
    <p:sldId id="269" r:id="rId1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549" y="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9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7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9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7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5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2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1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2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00BE-C401-4438-AB23-D139C2F04666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6D60-1A1F-477C-8CC7-7183F4DEE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1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7.jpeg"/><Relationship Id="rId2" Type="http://schemas.openxmlformats.org/officeDocument/2006/relationships/image" Target="../media/image1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Difficult Airway Trolley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(DAT)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What does the ideal DAT look like?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Top work surface and 4-5 drawers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Mobile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Robust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Stocked in a logical 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Clearly labelled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Easily cleaned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Attached documentation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DAS/modified local guidelines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Checklist for restocking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Logbook for daily checking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Reproducible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endParaRPr lang="en-GB" sz="36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4359" y="6897216"/>
            <a:ext cx="4909283" cy="2556000"/>
            <a:chOff x="1233646" y="6801221"/>
            <a:chExt cx="4909283" cy="255600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233646" y="6801221"/>
              <a:ext cx="4909283" cy="2556000"/>
              <a:chOff x="957857" y="6969224"/>
              <a:chExt cx="4701849" cy="2448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058" y="6969224"/>
                <a:ext cx="1362648" cy="24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857" y="6969224"/>
                <a:ext cx="1828800" cy="244800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32" b="1860"/>
            <a:stretch/>
          </p:blipFill>
          <p:spPr>
            <a:xfrm>
              <a:off x="3143128" y="6801221"/>
              <a:ext cx="1577037" cy="25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7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Plan vs Strategy</a:t>
            </a:r>
          </a:p>
          <a:p>
            <a:pPr algn="ctr"/>
            <a:endParaRPr lang="en-GB" sz="8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An airway </a:t>
            </a:r>
            <a:r>
              <a:rPr lang="en-GB" sz="2400" dirty="0" smtClean="0">
                <a:solidFill>
                  <a:schemeClr val="tx2"/>
                </a:solidFill>
              </a:rPr>
              <a:t>plan suggests </a:t>
            </a:r>
            <a:r>
              <a:rPr lang="en-GB" sz="2400" dirty="0">
                <a:solidFill>
                  <a:schemeClr val="tx2"/>
                </a:solidFill>
              </a:rPr>
              <a:t>a single approach to management of </a:t>
            </a:r>
            <a:r>
              <a:rPr lang="en-GB" sz="2400" dirty="0" smtClean="0">
                <a:solidFill>
                  <a:schemeClr val="tx2"/>
                </a:solidFill>
              </a:rPr>
              <a:t>the airway</a:t>
            </a:r>
            <a:r>
              <a:rPr lang="en-GB" sz="2400" dirty="0">
                <a:solidFill>
                  <a:schemeClr val="tx2"/>
                </a:solidFill>
              </a:rPr>
              <a:t>. 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An airway </a:t>
            </a:r>
            <a:r>
              <a:rPr lang="en-GB" sz="2400" dirty="0">
                <a:solidFill>
                  <a:schemeClr val="tx2"/>
                </a:solidFill>
              </a:rPr>
              <a:t>strategy is a co-ordinated, logical </a:t>
            </a:r>
            <a:r>
              <a:rPr lang="en-GB" sz="2400" dirty="0" smtClean="0">
                <a:solidFill>
                  <a:schemeClr val="tx2"/>
                </a:solidFill>
              </a:rPr>
              <a:t>sequence of </a:t>
            </a:r>
            <a:r>
              <a:rPr lang="en-GB" sz="2400" dirty="0">
                <a:solidFill>
                  <a:schemeClr val="tx2"/>
                </a:solidFill>
              </a:rPr>
              <a:t>plans, which aim to achieve good gas exchange </a:t>
            </a:r>
            <a:r>
              <a:rPr lang="en-GB" sz="2400" dirty="0" smtClean="0">
                <a:solidFill>
                  <a:schemeClr val="tx2"/>
                </a:solidFill>
              </a:rPr>
              <a:t>and prevention </a:t>
            </a:r>
            <a:r>
              <a:rPr lang="en-GB" sz="2400" dirty="0">
                <a:solidFill>
                  <a:schemeClr val="tx2"/>
                </a:solidFill>
              </a:rPr>
              <a:t>of aspiration. </a:t>
            </a: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Anaesthetists </a:t>
            </a:r>
            <a:r>
              <a:rPr lang="en-GB" sz="2400" dirty="0">
                <a:solidFill>
                  <a:schemeClr val="tx2"/>
                </a:solidFill>
              </a:rPr>
              <a:t>should </a:t>
            </a:r>
            <a:r>
              <a:rPr lang="en-GB" sz="2400" dirty="0" smtClean="0">
                <a:solidFill>
                  <a:schemeClr val="tx2"/>
                </a:solidFill>
              </a:rPr>
              <a:t>approach airway </a:t>
            </a:r>
            <a:r>
              <a:rPr lang="en-GB" sz="2400" dirty="0">
                <a:solidFill>
                  <a:schemeClr val="tx2"/>
                </a:solidFill>
              </a:rPr>
              <a:t>management with strategies rather than plans.</a:t>
            </a:r>
            <a:endParaRPr lang="en-GB" sz="2400" b="1" dirty="0" smtClean="0">
              <a:solidFill>
                <a:schemeClr val="tx2"/>
              </a:solidFill>
            </a:endParaRP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2"/>
                </a:solidFill>
              </a:rPr>
              <a:t>Difficult Airway Management Strategy (DAMS)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Generic strategy before each </a:t>
            </a:r>
            <a:r>
              <a:rPr lang="en-GB" sz="2400" dirty="0" smtClean="0">
                <a:solidFill>
                  <a:schemeClr val="tx2"/>
                </a:solidFill>
              </a:rPr>
              <a:t>list/case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Specific strategy before anticipated difficult airway cases</a:t>
            </a:r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Reinforces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Knowledge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Preparation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Teamwork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Suggestions for drawer labels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95807"/>
              </p:ext>
            </p:extLst>
          </p:nvPr>
        </p:nvGraphicFramePr>
        <p:xfrm>
          <a:off x="476672" y="1157761"/>
          <a:ext cx="5904656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22358"/>
                <a:gridCol w="3882298"/>
              </a:tblGrid>
              <a:tr h="37187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intubation strategy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Optimise	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Bougie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Alternative</a:t>
                      </a:r>
                    </a:p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position		                laryngoscope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872">
                <a:tc gridSpan="2">
                  <a:txBody>
                    <a:bodyPr/>
                    <a:lstStyle/>
                    <a:p>
                      <a:endParaRPr lang="en-GB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Remember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</a:p>
                    <a:p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not making  </a:t>
                      </a:r>
                    </a:p>
                    <a:p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progress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00" y="1751185"/>
            <a:ext cx="840000" cy="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1786538"/>
            <a:ext cx="714286" cy="7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84" y="1831185"/>
            <a:ext cx="451429" cy="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56" y="1854995"/>
            <a:ext cx="1074286" cy="6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95" y="1889281"/>
            <a:ext cx="582857" cy="5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57044"/>
              </p:ext>
            </p:extLst>
          </p:nvPr>
        </p:nvGraphicFramePr>
        <p:xfrm>
          <a:off x="477657" y="4351525"/>
          <a:ext cx="5904656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22358"/>
                <a:gridCol w="3882298"/>
              </a:tblGrid>
              <a:tr h="37187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oxygenation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Facemask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LMA device                </a:t>
                      </a:r>
                    </a:p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+/- airway adjunct	                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872">
                <a:tc gridSpan="2">
                  <a:txBody>
                    <a:bodyPr/>
                    <a:lstStyle/>
                    <a:p>
                      <a:endParaRPr lang="en-GB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Postpone surgery</a:t>
                      </a:r>
                    </a:p>
                    <a:p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Awaken patient</a:t>
                      </a:r>
                    </a:p>
                    <a:p>
                      <a:endParaRPr lang="en-GB" sz="1400" b="1" u="sng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06143"/>
              </p:ext>
            </p:extLst>
          </p:nvPr>
        </p:nvGraphicFramePr>
        <p:xfrm>
          <a:off x="477657" y="2754643"/>
          <a:ext cx="5904656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31263"/>
                <a:gridCol w="3673393"/>
              </a:tblGrid>
              <a:tr h="37187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intubation strategy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LMA device	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Fibreoptic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intubation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872">
                <a:tc gridSpan="2">
                  <a:txBody>
                    <a:bodyPr/>
                    <a:lstStyle/>
                    <a:p>
                      <a:endParaRPr lang="en-GB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Remember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</a:p>
                    <a:p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not making  </a:t>
                      </a:r>
                    </a:p>
                    <a:p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progress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56439"/>
              </p:ext>
            </p:extLst>
          </p:nvPr>
        </p:nvGraphicFramePr>
        <p:xfrm>
          <a:off x="477657" y="5948407"/>
          <a:ext cx="5904656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59255"/>
                <a:gridCol w="3745401"/>
              </a:tblGrid>
              <a:tr h="37187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Can’t intubate, can’t ventilate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Cannula	           </a:t>
                      </a:r>
                    </a:p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cricothyroidotomy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872">
                <a:tc gridSpan="2">
                  <a:txBody>
                    <a:bodyPr/>
                    <a:lstStyle/>
                    <a:p>
                      <a:endParaRPr lang="en-GB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Remember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</a:p>
                    <a:p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not making  </a:t>
                      </a:r>
                    </a:p>
                    <a:p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progress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Picture 2" descr="iL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8411" flipH="1">
            <a:off x="3163497" y="3519256"/>
            <a:ext cx="827987" cy="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LM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8443" flipH="1">
            <a:off x="2698505" y="3541827"/>
            <a:ext cx="620990" cy="43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0245" y="3388885"/>
            <a:ext cx="457264" cy="737338"/>
          </a:xfrm>
          <a:prstGeom prst="rect">
            <a:avLst/>
          </a:prstGeom>
        </p:spPr>
      </p:pic>
      <p:pic>
        <p:nvPicPr>
          <p:cNvPr id="20" name="Picture 1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28" y="3388885"/>
            <a:ext cx="45053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41" y="4998178"/>
            <a:ext cx="1232154" cy="7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3507" y="4966939"/>
            <a:ext cx="950976" cy="77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56448"/>
              </p:ext>
            </p:extLst>
          </p:nvPr>
        </p:nvGraphicFramePr>
        <p:xfrm>
          <a:off x="476672" y="7545288"/>
          <a:ext cx="5904656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59255"/>
                <a:gridCol w="3745401"/>
              </a:tblGrid>
              <a:tr h="37187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</a:p>
                    <a:p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Can’t intubate, can’t ventilate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	          Surgical</a:t>
                      </a:r>
                    </a:p>
                    <a:p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GB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cricothyroidotomy</a:t>
                      </a:r>
                      <a:endParaRPr lang="en-GB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872">
                <a:tc gridSpan="2">
                  <a:txBody>
                    <a:bodyPr/>
                    <a:lstStyle/>
                    <a:p>
                      <a:endParaRPr lang="en-GB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Remember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</a:p>
                    <a:p>
                      <a:r>
                        <a:rPr lang="en-GB" sz="14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GB" sz="1400" b="1" u="sng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not making  </a:t>
                      </a:r>
                    </a:p>
                    <a:p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progress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1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84" y="6552152"/>
            <a:ext cx="1021268" cy="8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6" y="6137692"/>
            <a:ext cx="1587536" cy="17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90" y="8121352"/>
            <a:ext cx="411428" cy="8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886">
            <a:off x="3575251" y="7978732"/>
            <a:ext cx="1194762" cy="110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78" y="6663866"/>
            <a:ext cx="1050608" cy="658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78" y="8121352"/>
            <a:ext cx="118872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Drawer Labels</a:t>
            </a:r>
            <a:endParaRPr lang="en-GB" sz="3600" b="1" dirty="0" smtClean="0">
              <a:solidFill>
                <a:schemeClr val="tx2"/>
              </a:solidFill>
            </a:endParaRPr>
          </a:p>
          <a:p>
            <a:pPr algn="ctr"/>
            <a:endParaRPr lang="en-GB" sz="2400" b="1" dirty="0" smtClean="0">
              <a:solidFill>
                <a:schemeClr val="tx2"/>
              </a:solidFill>
            </a:endParaRPr>
          </a:p>
          <a:p>
            <a:pPr algn="ctr"/>
            <a:endParaRPr lang="en-GB" sz="8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The drawer labels can be customised as required to illustrate the particular type of equipment present in the various drawers.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The specific make and model of equipment should be agreed locally with regular, comprehensive and continued training provided for all relevant staff.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The examples of equipment given in these guidelines serve only as a guide and should not be considered as absolute recommendations by DAS</a:t>
            </a:r>
            <a:r>
              <a:rPr lang="en-GB" sz="24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Remember</a:t>
            </a:r>
          </a:p>
          <a:p>
            <a:pPr algn="ctr"/>
            <a:endParaRPr lang="en-GB" sz="800" b="1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 clearly labelled trolley will also serve as a visual guide and prompt one to move along the strategy if not making progress.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What is most important is </a:t>
            </a:r>
            <a:r>
              <a:rPr lang="en-GB" sz="2400" dirty="0" smtClean="0">
                <a:solidFill>
                  <a:schemeClr val="tx2"/>
                </a:solidFill>
              </a:rPr>
              <a:t>providing: 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the right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in the right amount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in the right place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at the right </a:t>
            </a:r>
            <a:r>
              <a:rPr lang="en-GB" sz="2400" dirty="0" smtClean="0">
                <a:solidFill>
                  <a:schemeClr val="tx2"/>
                </a:solidFill>
              </a:rPr>
              <a:t>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lvl="1"/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lvl="1"/>
            <a:endParaRPr lang="en-GB" sz="2400" b="1" dirty="0" smtClean="0">
              <a:solidFill>
                <a:schemeClr val="tx2"/>
              </a:solidFill>
            </a:endParaRPr>
          </a:p>
          <a:p>
            <a:pPr lvl="1"/>
            <a:endParaRPr lang="en-GB" sz="2400" b="1" dirty="0">
              <a:solidFill>
                <a:schemeClr val="tx2"/>
              </a:solidFill>
            </a:endParaRPr>
          </a:p>
          <a:p>
            <a:pPr lvl="1"/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6672" y="5889104"/>
            <a:ext cx="5904656" cy="24482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2"/>
                </a:solidFill>
              </a:rPr>
              <a:t>Know what you </a:t>
            </a:r>
            <a:r>
              <a:rPr lang="en-GB" sz="2400" b="1" dirty="0" smtClean="0">
                <a:solidFill>
                  <a:schemeClr val="tx2"/>
                </a:solidFill>
              </a:rPr>
              <a:t>need	- </a:t>
            </a:r>
            <a:r>
              <a:rPr lang="en-GB" sz="2400" b="1" dirty="0">
                <a:solidFill>
                  <a:schemeClr val="tx2"/>
                </a:solidFill>
              </a:rPr>
              <a:t>PLAN</a:t>
            </a:r>
          </a:p>
          <a:p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2400" b="1" dirty="0" smtClean="0">
                <a:solidFill>
                  <a:schemeClr val="tx2"/>
                </a:solidFill>
              </a:rPr>
              <a:t>Know who you need	- COMMUNICATE</a:t>
            </a:r>
            <a:endParaRPr lang="en-GB" sz="2400" b="1" dirty="0">
              <a:solidFill>
                <a:schemeClr val="tx2"/>
              </a:solidFill>
            </a:endParaRPr>
          </a:p>
          <a:p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Have what you </a:t>
            </a:r>
            <a:r>
              <a:rPr lang="en-GB" sz="2400" b="1" dirty="0" smtClean="0">
                <a:solidFill>
                  <a:schemeClr val="tx2"/>
                </a:solidFill>
              </a:rPr>
              <a:t>need	- </a:t>
            </a:r>
            <a:r>
              <a:rPr lang="en-GB" sz="2400" b="1" dirty="0">
                <a:solidFill>
                  <a:schemeClr val="tx2"/>
                </a:solidFill>
              </a:rPr>
              <a:t>PREPARE</a:t>
            </a:r>
          </a:p>
          <a:p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</a:rPr>
              <a:t>Do what you </a:t>
            </a:r>
            <a:r>
              <a:rPr lang="en-GB" sz="2400" b="1" dirty="0" smtClean="0">
                <a:solidFill>
                  <a:schemeClr val="tx2"/>
                </a:solidFill>
              </a:rPr>
              <a:t>need	- </a:t>
            </a:r>
            <a:r>
              <a:rPr lang="en-GB" sz="2400" b="1" dirty="0">
                <a:solidFill>
                  <a:schemeClr val="tx2"/>
                </a:solidFill>
              </a:rPr>
              <a:t>TRAIN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Top of trolley</a:t>
            </a:r>
          </a:p>
          <a:p>
            <a:pPr algn="ctr"/>
            <a:endParaRPr lang="en-GB" sz="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Flexible intubating </a:t>
            </a:r>
            <a:r>
              <a:rPr lang="en-GB" sz="2400" dirty="0" err="1" smtClean="0">
                <a:solidFill>
                  <a:schemeClr val="tx2"/>
                </a:solidFill>
              </a:rPr>
              <a:t>fibrescope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p</a:t>
            </a:r>
            <a:r>
              <a:rPr lang="en-GB" sz="2400" dirty="0" smtClean="0">
                <a:solidFill>
                  <a:schemeClr val="tx2"/>
                </a:solidFill>
              </a:rPr>
              <a:t>ortable scope with battery light source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p</a:t>
            </a:r>
            <a:r>
              <a:rPr lang="en-GB" sz="2400" dirty="0" smtClean="0">
                <a:solidFill>
                  <a:schemeClr val="tx2"/>
                </a:solidFill>
              </a:rPr>
              <a:t>ortable stack system 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	</a:t>
            </a:r>
            <a:r>
              <a:rPr lang="en-GB" sz="2200" dirty="0" smtClean="0">
                <a:solidFill>
                  <a:schemeClr val="tx2"/>
                </a:solidFill>
              </a:rPr>
              <a:t>e.g. </a:t>
            </a:r>
            <a:r>
              <a:rPr lang="en-GB" sz="2200" dirty="0" err="1" smtClean="0">
                <a:solidFill>
                  <a:schemeClr val="tx2"/>
                </a:solidFill>
              </a:rPr>
              <a:t>Storz</a:t>
            </a:r>
            <a:r>
              <a:rPr lang="en-GB" sz="2200" dirty="0" smtClean="0">
                <a:solidFill>
                  <a:schemeClr val="tx2"/>
                </a:solidFill>
              </a:rPr>
              <a:t> Tele Pack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o</a:t>
            </a:r>
            <a:r>
              <a:rPr lang="en-GB" sz="2400" dirty="0" smtClean="0">
                <a:solidFill>
                  <a:schemeClr val="tx2"/>
                </a:solidFill>
              </a:rPr>
              <a:t>r single use </a:t>
            </a:r>
            <a:r>
              <a:rPr lang="en-GB" sz="2400" dirty="0" err="1" smtClean="0">
                <a:solidFill>
                  <a:schemeClr val="tx2"/>
                </a:solidFill>
              </a:rPr>
              <a:t>fibrescope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	</a:t>
            </a:r>
            <a:r>
              <a:rPr lang="en-GB" sz="2200" dirty="0" smtClean="0">
                <a:solidFill>
                  <a:schemeClr val="tx2"/>
                </a:solidFill>
              </a:rPr>
              <a:t>e.g. </a:t>
            </a:r>
            <a:r>
              <a:rPr lang="en-GB" sz="2200" dirty="0" err="1" smtClean="0">
                <a:solidFill>
                  <a:schemeClr val="tx2"/>
                </a:solidFill>
              </a:rPr>
              <a:t>Ambu</a:t>
            </a:r>
            <a:r>
              <a:rPr lang="en-GB" sz="2200" dirty="0" smtClean="0">
                <a:solidFill>
                  <a:schemeClr val="tx2"/>
                </a:solidFill>
              </a:rPr>
              <a:t> </a:t>
            </a:r>
            <a:r>
              <a:rPr lang="en-GB" sz="2200" dirty="0" err="1" smtClean="0">
                <a:solidFill>
                  <a:schemeClr val="tx2"/>
                </a:solidFill>
              </a:rPr>
              <a:t>aScope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Side of trolley</a:t>
            </a:r>
          </a:p>
          <a:p>
            <a:pPr algn="ctr"/>
            <a:endParaRPr lang="en-GB" sz="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Bougies</a:t>
            </a:r>
            <a:r>
              <a:rPr lang="en-GB" sz="2400" dirty="0" smtClean="0">
                <a:solidFill>
                  <a:schemeClr val="tx2"/>
                </a:solidFill>
              </a:rPr>
              <a:t> – adult and paediatric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Aintree Intubation Catheter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Airway exchange catheter</a:t>
            </a:r>
          </a:p>
          <a:p>
            <a:endParaRPr lang="en-GB" sz="36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672" y="3800872"/>
            <a:ext cx="5904656" cy="1584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3908980"/>
            <a:ext cx="791528" cy="1464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4532">
            <a:off x="-53792" y="3872952"/>
            <a:ext cx="3305175" cy="1804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727" y="3908980"/>
            <a:ext cx="2074545" cy="1354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671" y="7473280"/>
            <a:ext cx="5904656" cy="1584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22" y="7551082"/>
            <a:ext cx="1904762" cy="1428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1527">
            <a:off x="2030468" y="7486982"/>
            <a:ext cx="2229612" cy="156743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379" y="7618236"/>
            <a:ext cx="11906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379" y="7818532"/>
            <a:ext cx="797619" cy="8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Drawer 1 – Plan A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Optimise head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Bougie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Alternative laryngoscope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  <a:p>
            <a:endParaRPr lang="en-GB" sz="8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Contents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Bougie</a:t>
            </a:r>
            <a:r>
              <a:rPr lang="en-GB" sz="2400" dirty="0" smtClean="0">
                <a:solidFill>
                  <a:schemeClr val="tx2"/>
                </a:solidFill>
              </a:rPr>
              <a:t> (ideally on side of trolley)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Short handle laryngoscope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McCoy blade and/or straight blade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Videolaryngoscope</a:t>
            </a:r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672" y="2832993"/>
            <a:ext cx="5904656" cy="1584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66" y="2939653"/>
            <a:ext cx="11906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0" y="2939653"/>
            <a:ext cx="14001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329" y="3201590"/>
            <a:ext cx="7524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42" y="3225403"/>
            <a:ext cx="17907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79" y="3268365"/>
            <a:ext cx="9715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52" y="6825208"/>
            <a:ext cx="3429297" cy="256054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0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Drawer 2 – Plan B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Followed by </a:t>
            </a:r>
            <a:r>
              <a:rPr lang="en-GB" sz="2400" dirty="0" err="1" smtClean="0">
                <a:solidFill>
                  <a:schemeClr val="tx2"/>
                </a:solidFill>
              </a:rPr>
              <a:t>fibreoptic</a:t>
            </a:r>
            <a:r>
              <a:rPr lang="en-GB" sz="2400" dirty="0" smtClean="0">
                <a:solidFill>
                  <a:schemeClr val="tx2"/>
                </a:solidFill>
              </a:rPr>
              <a:t> tracheal intubation through LMA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Contents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LMA #3,4,5 &amp;/or 2</a:t>
            </a:r>
            <a:r>
              <a:rPr lang="en-GB" sz="2400" baseline="30000" dirty="0" smtClean="0">
                <a:solidFill>
                  <a:schemeClr val="tx2"/>
                </a:solidFill>
              </a:rPr>
              <a:t>nd</a:t>
            </a:r>
            <a:r>
              <a:rPr lang="en-GB" sz="2400" dirty="0" smtClean="0">
                <a:solidFill>
                  <a:schemeClr val="tx2"/>
                </a:solidFill>
              </a:rPr>
              <a:t> generation device #3,4,5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Intubating LMA (</a:t>
            </a:r>
            <a:r>
              <a:rPr lang="en-GB" sz="2400" dirty="0" err="1" smtClean="0">
                <a:solidFill>
                  <a:schemeClr val="tx2"/>
                </a:solidFill>
              </a:rPr>
              <a:t>iLMA</a:t>
            </a:r>
            <a:r>
              <a:rPr lang="en-GB" sz="2400" dirty="0" smtClean="0">
                <a:solidFill>
                  <a:schemeClr val="tx2"/>
                </a:solidFill>
              </a:rPr>
              <a:t>) #3,4,5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Aintree Intubating Catheter (ideally on side of trolley)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Fibreoptic</a:t>
            </a:r>
            <a:r>
              <a:rPr lang="en-GB" sz="2400" dirty="0" smtClean="0">
                <a:solidFill>
                  <a:schemeClr val="tx2"/>
                </a:solidFill>
              </a:rPr>
              <a:t> adjuvants*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42" y="6825208"/>
            <a:ext cx="3432117" cy="256239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6672" y="2568399"/>
            <a:ext cx="5904656" cy="1651841"/>
            <a:chOff x="476672" y="2832993"/>
            <a:chExt cx="5904656" cy="1651841"/>
          </a:xfrm>
        </p:grpSpPr>
        <p:sp>
          <p:nvSpPr>
            <p:cNvPr id="3" name="Rectangle 2"/>
            <p:cNvSpPr/>
            <p:nvPr/>
          </p:nvSpPr>
          <p:spPr>
            <a:xfrm>
              <a:off x="476672" y="2832993"/>
              <a:ext cx="5904656" cy="15841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2" descr="iLM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98411" flipH="1">
              <a:off x="1343674" y="3312465"/>
              <a:ext cx="1377950" cy="96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LM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8443" flipH="1">
              <a:off x="695899" y="3323007"/>
              <a:ext cx="1035050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1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857" y="2891847"/>
              <a:ext cx="822325" cy="143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36912" y="3110847"/>
              <a:ext cx="685715" cy="1105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8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Drawer 2 – Plan B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2"/>
                </a:solidFill>
              </a:rPr>
              <a:t>Fibreoptic</a:t>
            </a:r>
            <a:r>
              <a:rPr lang="en-GB" sz="2400" dirty="0">
                <a:solidFill>
                  <a:schemeClr val="tx2"/>
                </a:solidFill>
              </a:rPr>
              <a:t> adjuvants*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Berman/</a:t>
            </a:r>
            <a:r>
              <a:rPr lang="en-GB" sz="2400" dirty="0" err="1">
                <a:solidFill>
                  <a:schemeClr val="tx2"/>
                </a:solidFill>
              </a:rPr>
              <a:t>Ovassapien</a:t>
            </a:r>
            <a:r>
              <a:rPr lang="en-GB" sz="2400" dirty="0">
                <a:solidFill>
                  <a:schemeClr val="tx2"/>
                </a:solidFill>
              </a:rPr>
              <a:t> airways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Mucosal atomisation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2"/>
                </a:solidFill>
              </a:rPr>
              <a:t>Fibrescope</a:t>
            </a:r>
            <a:r>
              <a:rPr lang="en-GB" sz="2400" dirty="0">
                <a:solidFill>
                  <a:schemeClr val="tx2"/>
                </a:solidFill>
              </a:rPr>
              <a:t>-compatible angle connector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Nasal sponge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4% lignocaine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10% lignocaine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2"/>
                </a:solidFill>
              </a:rPr>
              <a:t>Instillagel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Co-</a:t>
            </a:r>
            <a:r>
              <a:rPr lang="en-GB" sz="2400" dirty="0" err="1">
                <a:solidFill>
                  <a:schemeClr val="tx2"/>
                </a:solidFill>
              </a:rPr>
              <a:t>phenylcaine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200" dirty="0" smtClean="0">
                <a:solidFill>
                  <a:schemeClr val="tx2"/>
                </a:solidFill>
              </a:rPr>
              <a:t>(*Alternatively these can be stored in a separate</a:t>
            </a:r>
          </a:p>
          <a:p>
            <a:r>
              <a:rPr lang="en-GB" sz="2200" dirty="0" smtClean="0">
                <a:solidFill>
                  <a:schemeClr val="tx2"/>
                </a:solidFill>
              </a:rPr>
              <a:t>storage box which accompanies the trolley)</a:t>
            </a:r>
          </a:p>
          <a:p>
            <a:pPr lvl="1"/>
            <a:endParaRPr lang="en-GB" sz="2400" dirty="0">
              <a:solidFill>
                <a:schemeClr val="tx2"/>
              </a:solidFill>
            </a:endParaRPr>
          </a:p>
          <a:p>
            <a:pPr lvl="1"/>
            <a:endParaRPr lang="en-GB" sz="2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42" y="6825208"/>
            <a:ext cx="3432117" cy="256239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Drawer 3 – Plan C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Bag mask ventilation +/- airway adjuncts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Supraglottic</a:t>
            </a:r>
            <a:r>
              <a:rPr lang="en-GB" sz="2400" dirty="0" smtClean="0">
                <a:solidFill>
                  <a:schemeClr val="tx2"/>
                </a:solidFill>
              </a:rPr>
              <a:t> airway device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  <a:p>
            <a:endParaRPr lang="en-GB" sz="8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Contents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Facemasks – various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Oropharyngeal airways – various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Nasopharyngeal airways – various sizes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LMA/</a:t>
            </a:r>
            <a:r>
              <a:rPr lang="en-GB" sz="2400" dirty="0" err="1" smtClean="0">
                <a:solidFill>
                  <a:schemeClr val="tx2"/>
                </a:solidFill>
              </a:rPr>
              <a:t>Proseal</a:t>
            </a:r>
            <a:r>
              <a:rPr lang="en-GB" sz="2400" dirty="0" smtClean="0">
                <a:solidFill>
                  <a:schemeClr val="tx2"/>
                </a:solidFill>
              </a:rPr>
              <a:t> LMA - #3,4,5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672" y="2832993"/>
            <a:ext cx="5904656" cy="1584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2966268"/>
            <a:ext cx="21669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5064" y="2960238"/>
            <a:ext cx="174783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42" y="6825208"/>
            <a:ext cx="3432117" cy="256239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Drawer 4 – Plan D</a:t>
            </a: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Surgical </a:t>
            </a:r>
            <a:r>
              <a:rPr lang="en-GB" sz="2400" dirty="0" err="1" smtClean="0">
                <a:solidFill>
                  <a:schemeClr val="tx2"/>
                </a:solidFill>
              </a:rPr>
              <a:t>cricothyroidotomy</a:t>
            </a: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endParaRPr lang="en-GB" sz="1200" dirty="0">
              <a:solidFill>
                <a:schemeClr val="tx2"/>
              </a:solidFill>
            </a:endParaRPr>
          </a:p>
          <a:p>
            <a:endParaRPr lang="en-GB" sz="8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Contents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Large bore cannula device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r>
              <a:rPr lang="en-GB" sz="2400" dirty="0" err="1" smtClean="0">
                <a:solidFill>
                  <a:schemeClr val="tx2"/>
                </a:solidFill>
              </a:rPr>
              <a:t>eg</a:t>
            </a:r>
            <a:r>
              <a:rPr lang="en-GB" sz="2400" dirty="0" smtClean="0">
                <a:solidFill>
                  <a:schemeClr val="tx2"/>
                </a:solidFill>
              </a:rPr>
              <a:t>. </a:t>
            </a:r>
            <a:r>
              <a:rPr lang="en-GB" sz="2400" dirty="0" err="1" smtClean="0">
                <a:solidFill>
                  <a:schemeClr val="tx2"/>
                </a:solidFill>
              </a:rPr>
              <a:t>Quicktrach</a:t>
            </a:r>
            <a:r>
              <a:rPr lang="en-GB" sz="2400" dirty="0" smtClean="0">
                <a:solidFill>
                  <a:schemeClr val="tx2"/>
                </a:solidFill>
              </a:rPr>
              <a:t> I or II (VBM)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Scalpel (No. 20 blade)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Tracheal dilator or tracheal hook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Bougie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C</a:t>
            </a:r>
            <a:r>
              <a:rPr lang="en-GB" sz="2400" dirty="0" smtClean="0">
                <a:solidFill>
                  <a:schemeClr val="tx2"/>
                </a:solidFill>
              </a:rPr>
              <a:t>uffed tracheal tube #6 &amp;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390" y="2147193"/>
            <a:ext cx="5904656" cy="1584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1106">
            <a:off x="1300343" y="2349430"/>
            <a:ext cx="2202942" cy="1255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42" y="6823352"/>
            <a:ext cx="3432117" cy="256239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2253481"/>
            <a:ext cx="685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Drawer 5 – Plan D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Cannula </a:t>
            </a:r>
            <a:r>
              <a:rPr lang="en-GB" sz="2400" dirty="0" err="1" smtClean="0">
                <a:solidFill>
                  <a:schemeClr val="tx2"/>
                </a:solidFill>
              </a:rPr>
              <a:t>cricothyroidotomy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endParaRPr lang="en-GB" sz="8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Contents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Kink-resistant jet ventilation cannula 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     e.g. </a:t>
            </a:r>
            <a:r>
              <a:rPr lang="en-GB" sz="2400" dirty="0" err="1" smtClean="0">
                <a:solidFill>
                  <a:schemeClr val="tx2"/>
                </a:solidFill>
              </a:rPr>
              <a:t>Ravussin</a:t>
            </a:r>
            <a:r>
              <a:rPr lang="en-GB" sz="2400" dirty="0" smtClean="0">
                <a:solidFill>
                  <a:schemeClr val="tx2"/>
                </a:solidFill>
              </a:rPr>
              <a:t> (VBM)</a:t>
            </a: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High &amp;/or low pressure ventilation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e.g. </a:t>
            </a:r>
            <a:r>
              <a:rPr lang="en-GB" sz="2400" dirty="0" err="1" smtClean="0">
                <a:solidFill>
                  <a:schemeClr val="tx2"/>
                </a:solidFill>
              </a:rPr>
              <a:t>Manujet</a:t>
            </a:r>
            <a:r>
              <a:rPr lang="en-GB" sz="2400" dirty="0" smtClean="0">
                <a:solidFill>
                  <a:schemeClr val="tx2"/>
                </a:solidFill>
              </a:rPr>
              <a:t> III (VBM)</a:t>
            </a:r>
          </a:p>
          <a:p>
            <a:r>
              <a:rPr lang="en-GB" sz="2400" dirty="0">
                <a:solidFill>
                  <a:schemeClr val="tx2"/>
                </a:solidFill>
              </a:rPr>
              <a:t>	</a:t>
            </a:r>
            <a:r>
              <a:rPr lang="en-GB" sz="2400" dirty="0" err="1" smtClean="0">
                <a:solidFill>
                  <a:schemeClr val="tx2"/>
                </a:solidFill>
              </a:rPr>
              <a:t>Ventrain</a:t>
            </a:r>
            <a:r>
              <a:rPr lang="en-GB" sz="2400" dirty="0" smtClean="0">
                <a:solidFill>
                  <a:schemeClr val="tx2"/>
                </a:solidFill>
              </a:rPr>
              <a:t> (</a:t>
            </a:r>
            <a:r>
              <a:rPr lang="en-GB" sz="2400" dirty="0" err="1" smtClean="0">
                <a:solidFill>
                  <a:schemeClr val="tx2"/>
                </a:solidFill>
              </a:rPr>
              <a:t>Ventinova</a:t>
            </a:r>
            <a:r>
              <a:rPr lang="en-GB" sz="2400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672" y="2360712"/>
            <a:ext cx="5904656" cy="158417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78" y="6877774"/>
            <a:ext cx="3424844" cy="255824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0509">
            <a:off x="1886359" y="2826894"/>
            <a:ext cx="1123760" cy="613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7243" y="2766264"/>
            <a:ext cx="1520381" cy="8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6652" y="200472"/>
            <a:ext cx="6264696" cy="950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Miscellaneous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DAS intubation guidelines (laminated)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Or locally agreed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Equipment checklist for re-stocking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Logbook for daily checking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May also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Specific </a:t>
            </a:r>
            <a:r>
              <a:rPr lang="en-GB" sz="2400" dirty="0" err="1">
                <a:solidFill>
                  <a:schemeClr val="tx2"/>
                </a:solidFill>
              </a:rPr>
              <a:t>e</a:t>
            </a:r>
            <a:r>
              <a:rPr lang="en-GB" sz="2400" dirty="0" err="1" smtClean="0">
                <a:solidFill>
                  <a:schemeClr val="tx2"/>
                </a:solidFill>
              </a:rPr>
              <a:t>xtubation</a:t>
            </a:r>
            <a:r>
              <a:rPr lang="en-GB" sz="2400" dirty="0" smtClean="0">
                <a:solidFill>
                  <a:schemeClr val="tx2"/>
                </a:solidFill>
              </a:rPr>
              <a:t> aids/equipment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r>
              <a:rPr lang="en-GB" sz="2400" dirty="0" err="1" smtClean="0">
                <a:solidFill>
                  <a:schemeClr val="tx2"/>
                </a:solidFill>
              </a:rPr>
              <a:t>eg</a:t>
            </a:r>
            <a:r>
              <a:rPr lang="en-GB" sz="2400" dirty="0" smtClean="0">
                <a:solidFill>
                  <a:schemeClr val="tx2"/>
                </a:solidFill>
              </a:rPr>
              <a:t>. Staged </a:t>
            </a:r>
            <a:r>
              <a:rPr lang="en-GB" sz="2400" dirty="0" err="1" smtClean="0">
                <a:solidFill>
                  <a:schemeClr val="tx2"/>
                </a:solidFill>
              </a:rPr>
              <a:t>Extubation</a:t>
            </a:r>
            <a:r>
              <a:rPr lang="en-GB" sz="2400" dirty="0" smtClean="0">
                <a:solidFill>
                  <a:schemeClr val="tx2"/>
                </a:solidFill>
              </a:rPr>
              <a:t> Set (Cook Medical</a:t>
            </a:r>
            <a:r>
              <a:rPr lang="en-GB" sz="2400" dirty="0" smtClean="0">
                <a:solidFill>
                  <a:schemeClr val="tx2"/>
                </a:solidFill>
              </a:rPr>
              <a:t>)</a:t>
            </a:r>
          </a:p>
          <a:p>
            <a:endParaRPr lang="en-GB" sz="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2"/>
                </a:solidFill>
              </a:rPr>
              <a:t>Extubation</a:t>
            </a:r>
            <a:r>
              <a:rPr lang="en-GB" sz="2400" dirty="0" smtClean="0">
                <a:solidFill>
                  <a:schemeClr val="tx2"/>
                </a:solidFill>
              </a:rPr>
              <a:t> guidelines (laminated)</a:t>
            </a: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     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593</Words>
  <Application>Microsoft Office PowerPoint</Application>
  <PresentationFormat>A4 Paper (210x297 mm)</PresentationFormat>
  <Paragraphs>296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</dc:creator>
  <cp:lastModifiedBy>Kim Chishti</cp:lastModifiedBy>
  <cp:revision>69</cp:revision>
  <dcterms:created xsi:type="dcterms:W3CDTF">2014-04-20T16:09:38Z</dcterms:created>
  <dcterms:modified xsi:type="dcterms:W3CDTF">2014-08-12T10:15:29Z</dcterms:modified>
</cp:coreProperties>
</file>