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9" r:id="rId3"/>
    <p:sldId id="267" r:id="rId4"/>
    <p:sldId id="266" r:id="rId5"/>
    <p:sldId id="262" r:id="rId6"/>
    <p:sldId id="265" r:id="rId7"/>
    <p:sldId id="264" r:id="rId8"/>
    <p:sldId id="263" r:id="rId9"/>
    <p:sldId id="268" r:id="rId10"/>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88CC"/>
    <a:srgbClr val="194BAF"/>
    <a:srgbClr val="0044CC"/>
    <a:srgbClr val="2461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pic>
        <p:nvPicPr>
          <p:cNvPr id="2" name="Picture 1" descr="logo1.png"/>
          <p:cNvPicPr>
            <a:picLocks noChangeAspect="1"/>
          </p:cNvPicPr>
          <p:nvPr userDrawn="1"/>
        </p:nvPicPr>
        <p:blipFill>
          <a:blip r:embed="rId2" cstate="print"/>
          <a:stretch>
            <a:fillRect/>
          </a:stretch>
        </p:blipFill>
        <p:spPr>
          <a:xfrm>
            <a:off x="4943872" y="6309320"/>
            <a:ext cx="3171712" cy="504056"/>
          </a:xfrm>
          <a:prstGeom prst="rect">
            <a:avLst/>
          </a:prstGeom>
          <a:solidFill>
            <a:schemeClr val="bg1"/>
          </a:solidFill>
          <a:ln>
            <a:noFill/>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520"/>
          </a:xfrm>
          <a:prstGeom prst="rect">
            <a:avLst/>
          </a:prstGeom>
        </p:spPr>
        <p:txBody>
          <a:bodyPr lIns="0" tIns="0" rIns="0" bIns="0" anchor="ctr"/>
          <a:lstStyle/>
          <a:p>
            <a:endParaRPr dirty="0"/>
          </a:p>
        </p:txBody>
      </p:sp>
      <p:sp>
        <p:nvSpPr>
          <p:cNvPr id="6" name="PlaceHolder 2"/>
          <p:cNvSpPr>
            <a:spLocks noGrp="1"/>
          </p:cNvSpPr>
          <p:nvPr>
            <p:ph type="subTitle"/>
          </p:nvPr>
        </p:nvSpPr>
        <p:spPr>
          <a:xfrm>
            <a:off x="838080" y="1825560"/>
            <a:ext cx="10515240" cy="4351320"/>
          </a:xfrm>
          <a:prstGeom prst="rect">
            <a:avLst/>
          </a:prstGeom>
        </p:spPr>
        <p:txBody>
          <a:bodyPr lIns="0" tIns="0" rIns="0" bIns="0" anchor="ctr"/>
          <a:lstStyle/>
          <a:p>
            <a:pPr algn="ctr"/>
            <a:endParaRPr dirty="0"/>
          </a:p>
        </p:txBody>
      </p:sp>
      <p:pic>
        <p:nvPicPr>
          <p:cNvPr id="4" name="Picture 3" descr="logo1.png"/>
          <p:cNvPicPr>
            <a:picLocks noChangeAspect="1"/>
          </p:cNvPicPr>
          <p:nvPr userDrawn="1"/>
        </p:nvPicPr>
        <p:blipFill>
          <a:blip r:embed="rId2" cstate="print"/>
          <a:stretch>
            <a:fillRect/>
          </a:stretch>
        </p:blipFill>
        <p:spPr>
          <a:xfrm>
            <a:off x="6528048" y="260648"/>
            <a:ext cx="5405589" cy="812870"/>
          </a:xfrm>
          <a:prstGeom prst="rect">
            <a:avLst/>
          </a:prstGeom>
          <a:solidFill>
            <a:schemeClr val="bg1"/>
          </a:solidFill>
          <a:ln>
            <a:noFill/>
          </a:ln>
          <a:effectLst/>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100000"/>
              </a:lnSpc>
            </a:pPr>
            <a:r>
              <a:rPr lang="en-US" sz="6000">
                <a:solidFill>
                  <a:srgbClr val="000000"/>
                </a:solidFill>
                <a:latin typeface="Calibri Light"/>
              </a:rPr>
              <a:t>Click to edit the title text formatClick to edit Master title style</a:t>
            </a:r>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r>
              <a:rPr lang="en-GB" sz="1200">
                <a:solidFill>
                  <a:srgbClr val="8B8B8B"/>
                </a:solidFill>
                <a:latin typeface="Calibri"/>
              </a:rPr>
              <a:t>15/10/14</a:t>
            </a:r>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FD7C94EB-2FED-4839-917B-49DBC0156F24}" type="slidenum">
              <a:rPr lang="en-GB" sz="1200">
                <a:solidFill>
                  <a:srgbClr val="8B8B8B"/>
                </a:solidFill>
                <a:latin typeface="Calibri"/>
              </a:rPr>
              <a:pPr algn="r">
                <a:lnSpc>
                  <a:spcPct val="100000"/>
                </a:lnSpc>
              </a:pPr>
              <a:t>‹#›</a:t>
            </a:fld>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en-US" sz="2800">
                <a:latin typeface="Calibri"/>
              </a:rPr>
              <a:t>Click to edit the outline text format</a:t>
            </a:r>
            <a:endParaRPr/>
          </a:p>
          <a:p>
            <a:pPr lvl="1">
              <a:buSzPct val="75000"/>
              <a:buFont typeface="StarSymbol"/>
              <a:buChar char=""/>
            </a:pPr>
            <a:r>
              <a:rPr lang="en-US" sz="2000">
                <a:latin typeface="Calibri"/>
              </a:rPr>
              <a:t>Second Outline Level</a:t>
            </a:r>
            <a:endParaRPr/>
          </a:p>
          <a:p>
            <a:pPr lvl="2">
              <a:buSzPct val="45000"/>
              <a:buFont typeface="StarSymbol"/>
              <a:buChar char=""/>
            </a:pPr>
            <a:r>
              <a:rPr lang="en-US">
                <a:latin typeface="Calibri"/>
              </a:rPr>
              <a:t>Third Outline Level</a:t>
            </a:r>
            <a:endParaRPr/>
          </a:p>
          <a:p>
            <a:pPr lvl="3">
              <a:buSzPct val="75000"/>
              <a:buFont typeface="StarSymbol"/>
              <a:buChar char=""/>
            </a:pPr>
            <a:r>
              <a:rPr lang="en-US">
                <a:latin typeface="Calibri"/>
              </a:rPr>
              <a:t>Fourth Outline Level</a:t>
            </a:r>
            <a:endParaRPr/>
          </a:p>
          <a:p>
            <a:pPr lvl="4">
              <a:buSzPct val="45000"/>
              <a:buFont typeface="StarSymbol"/>
              <a:buChar char=""/>
            </a:pPr>
            <a:r>
              <a:rPr lang="en-US" sz="2000">
                <a:latin typeface="Calibri"/>
              </a:rPr>
              <a:t>Fifth Outline Level</a:t>
            </a:r>
            <a:endParaRPr/>
          </a:p>
          <a:p>
            <a:pPr lvl="5">
              <a:buSzPct val="45000"/>
              <a:buFont typeface="StarSymbol"/>
              <a:buChar char=""/>
            </a:pPr>
            <a:r>
              <a:rPr lang="en-US" sz="2000">
                <a:latin typeface="Calibri"/>
              </a:rPr>
              <a:t>Sixth Outline Level</a:t>
            </a:r>
            <a:endParaRPr/>
          </a:p>
          <a:p>
            <a:pPr lvl="6">
              <a:buSzPct val="45000"/>
              <a:buFont typeface="StarSymbol"/>
              <a:buChar char=""/>
            </a:pPr>
            <a:r>
              <a:rPr lang="en-US" sz="2000">
                <a:latin typeface="Calibri"/>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1523880" y="1122480"/>
            <a:ext cx="9143640" cy="2387160"/>
          </a:xfrm>
          <a:prstGeom prst="rect">
            <a:avLst/>
          </a:prstGeom>
        </p:spPr>
        <p:txBody>
          <a:bodyPr anchor="b"/>
          <a:lstStyle/>
          <a:p>
            <a:pPr algn="ctr">
              <a:lnSpc>
                <a:spcPct val="100000"/>
              </a:lnSpc>
            </a:pPr>
            <a:r>
              <a:rPr lang="en-US" sz="6000" dirty="0">
                <a:solidFill>
                  <a:srgbClr val="000000"/>
                </a:solidFill>
                <a:latin typeface="Calibri Light"/>
              </a:rPr>
              <a:t>DAS Guidelines 2015
</a:t>
            </a:r>
            <a:r>
              <a:rPr lang="en-US" sz="4400" i="1" dirty="0">
                <a:solidFill>
                  <a:srgbClr val="000000"/>
                </a:solidFill>
                <a:latin typeface="Calibri Light"/>
              </a:rPr>
              <a:t>U</a:t>
            </a:r>
            <a:r>
              <a:rPr lang="en-US" sz="4400" i="1" dirty="0" smtClean="0">
                <a:solidFill>
                  <a:srgbClr val="000000"/>
                </a:solidFill>
                <a:latin typeface="Calibri Light"/>
              </a:rPr>
              <a:t>pdate January 2015</a:t>
            </a:r>
            <a:endParaRPr dirty="0"/>
          </a:p>
        </p:txBody>
      </p:sp>
      <p:sp>
        <p:nvSpPr>
          <p:cNvPr id="80" name="TextShape 2"/>
          <p:cNvSpPr txBox="1"/>
          <p:nvPr/>
        </p:nvSpPr>
        <p:spPr>
          <a:xfrm>
            <a:off x="1523880" y="3602160"/>
            <a:ext cx="9143640" cy="2661840"/>
          </a:xfrm>
          <a:prstGeom prst="rect">
            <a:avLst/>
          </a:prstGeom>
        </p:spPr>
        <p:txBody>
          <a:bodyPr/>
          <a:lstStyle/>
          <a:p>
            <a:pPr algn="ctr">
              <a:lnSpc>
                <a:spcPct val="100000"/>
              </a:lnSpc>
            </a:pPr>
            <a:r>
              <a:rPr lang="en-GB" sz="2400" dirty="0">
                <a:solidFill>
                  <a:srgbClr val="000000"/>
                </a:solidFill>
                <a:latin typeface="Calibri"/>
              </a:rPr>
              <a:t>For your views via email</a:t>
            </a:r>
            <a:endParaRPr dirty="0"/>
          </a:p>
          <a:p>
            <a:pPr algn="ctr">
              <a:lnSpc>
                <a:spcPct val="100000"/>
              </a:lnSpc>
            </a:pPr>
            <a:r>
              <a:rPr lang="en-GB" sz="2400" u="sng" dirty="0" smtClean="0">
                <a:solidFill>
                  <a:srgbClr val="0563C1"/>
                </a:solidFill>
                <a:latin typeface="Calibri"/>
              </a:rPr>
              <a:t>intubation@das.uk.com</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2"/>
          <p:cNvSpPr txBox="1"/>
          <p:nvPr/>
        </p:nvSpPr>
        <p:spPr>
          <a:xfrm>
            <a:off x="838080" y="1825560"/>
            <a:ext cx="10515240" cy="4350960"/>
          </a:xfrm>
          <a:prstGeom prst="rect">
            <a:avLst/>
          </a:prstGeom>
        </p:spPr>
        <p:txBody>
          <a:bodyPr/>
          <a:lstStyle/>
          <a:p>
            <a:pPr>
              <a:lnSpc>
                <a:spcPct val="100000"/>
              </a:lnSpc>
            </a:pPr>
            <a:endParaRPr dirty="0"/>
          </a:p>
          <a:p>
            <a:pPr>
              <a:lnSpc>
                <a:spcPct val="90000"/>
              </a:lnSpc>
            </a:pPr>
            <a:r>
              <a:rPr lang="en-GB" sz="3600" dirty="0" smtClean="0">
                <a:solidFill>
                  <a:srgbClr val="000000"/>
                </a:solidFill>
                <a:latin typeface="Calibri Light" pitchFamily="34" charset="0"/>
              </a:rPr>
              <a:t>There was a slot at the DAS Scientific meeting in Stratford in November 2014 to encourage members to share views and ideas on how the guidelines were progressing and areas that needed attention.</a:t>
            </a:r>
          </a:p>
          <a:p>
            <a:pPr>
              <a:lnSpc>
                <a:spcPct val="90000"/>
              </a:lnSpc>
            </a:pPr>
            <a:endParaRPr lang="en-GB" sz="3600" dirty="0" smtClean="0">
              <a:solidFill>
                <a:srgbClr val="000000"/>
              </a:solidFill>
              <a:latin typeface="Calibri Light" pitchFamily="34" charset="0"/>
            </a:endParaRPr>
          </a:p>
          <a:p>
            <a:pPr>
              <a:lnSpc>
                <a:spcPct val="90000"/>
              </a:lnSpc>
            </a:pPr>
            <a:r>
              <a:rPr lang="en-GB" sz="3600" dirty="0" smtClean="0">
                <a:solidFill>
                  <a:srgbClr val="000000"/>
                </a:solidFill>
                <a:latin typeface="Calibri Light" pitchFamily="34" charset="0"/>
              </a:rPr>
              <a:t>Questions were invited from the floor and the following slides cover briefly what came up…..</a:t>
            </a:r>
            <a:endParaRPr lang="en-GB" sz="3200" dirty="0" smtClean="0">
              <a:latin typeface="Calibri Light" pitchFamily="34" charset="0"/>
            </a:endParaRPr>
          </a:p>
        </p:txBody>
      </p:sp>
      <p:sp>
        <p:nvSpPr>
          <p:cNvPr id="5"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a:solidFill>
                  <a:srgbClr val="000000"/>
                </a:solidFill>
                <a:latin typeface="Calibri Light"/>
              </a:rPr>
              <a:t>Feedback from the Stratford meeting   </a:t>
            </a:r>
            <a:r>
              <a:rPr lang="en-US" sz="4400" dirty="0">
                <a:solidFill>
                  <a:srgbClr val="000000"/>
                </a:solidFill>
                <a:latin typeface="Calibri Light"/>
              </a:rPr>
              <a:t>
</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2"/>
          <p:cNvSpPr txBox="1"/>
          <p:nvPr/>
        </p:nvSpPr>
        <p:spPr>
          <a:xfrm>
            <a:off x="838080" y="1825560"/>
            <a:ext cx="10515240" cy="4350960"/>
          </a:xfrm>
          <a:prstGeom prst="rect">
            <a:avLst/>
          </a:prstGeom>
        </p:spPr>
        <p:txBody>
          <a:bodyPr/>
          <a:lstStyle/>
          <a:p>
            <a:pPr>
              <a:lnSpc>
                <a:spcPct val="100000"/>
              </a:lnSpc>
            </a:pPr>
            <a:endParaRPr dirty="0"/>
          </a:p>
          <a:p>
            <a:pPr>
              <a:lnSpc>
                <a:spcPct val="90000"/>
              </a:lnSpc>
            </a:pPr>
            <a:r>
              <a:rPr lang="en-GB" sz="3600" dirty="0" smtClean="0">
                <a:solidFill>
                  <a:srgbClr val="000000"/>
                </a:solidFill>
                <a:latin typeface="Calibri Light" pitchFamily="34" charset="0"/>
              </a:rPr>
              <a:t>Plan A – Facemask Ventilation and Intubation</a:t>
            </a:r>
          </a:p>
          <a:p>
            <a:pPr>
              <a:lnSpc>
                <a:spcPct val="90000"/>
              </a:lnSpc>
            </a:pPr>
            <a:endParaRPr lang="en-GB" sz="36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Q. I like the idea of maintenance breaths during RSI; will you include in the text that control of CO2 is important?</a:t>
            </a:r>
          </a:p>
          <a:p>
            <a:pPr>
              <a:lnSpc>
                <a:spcPct val="90000"/>
              </a:lnSpc>
            </a:pPr>
            <a:endParaRPr lang="en-GB" sz="32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A. The guidelines focus on the importance of oxygenation, we currently feel that control of C02 is less time critical but agree that it is a benefit of maintenance breaths</a:t>
            </a:r>
            <a:endParaRPr lang="en-GB" sz="3200" dirty="0" smtClean="0">
              <a:latin typeface="Calibri Light" pitchFamily="34" charset="0"/>
            </a:endParaRPr>
          </a:p>
        </p:txBody>
      </p:sp>
      <p:sp>
        <p:nvSpPr>
          <p:cNvPr id="5"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a:solidFill>
                  <a:srgbClr val="000000"/>
                </a:solidFill>
                <a:latin typeface="Calibri Light"/>
              </a:rPr>
              <a:t>Feedback from the Stratford meeting   </a:t>
            </a:r>
            <a:r>
              <a:rPr lang="en-US" sz="4400" dirty="0">
                <a:solidFill>
                  <a:srgbClr val="000000"/>
                </a:solidFill>
                <a:latin typeface="Calibri Light"/>
              </a:rPr>
              <a:t>
</a:t>
            </a:r>
            <a:endParaRPr dirty="0"/>
          </a:p>
        </p:txBody>
      </p:sp>
    </p:spTree>
    <p:extLst>
      <p:ext uri="{BB962C8B-B14F-4D97-AF65-F5344CB8AC3E}">
        <p14:creationId xmlns:p14="http://schemas.microsoft.com/office/powerpoint/2010/main" val="160796191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2"/>
          <p:cNvSpPr txBox="1"/>
          <p:nvPr/>
        </p:nvSpPr>
        <p:spPr>
          <a:xfrm>
            <a:off x="839416" y="1631176"/>
            <a:ext cx="10515240" cy="4350960"/>
          </a:xfrm>
          <a:prstGeom prst="rect">
            <a:avLst/>
          </a:prstGeom>
        </p:spPr>
        <p:txBody>
          <a:bodyPr/>
          <a:lstStyle/>
          <a:p>
            <a:pPr>
              <a:lnSpc>
                <a:spcPct val="100000"/>
              </a:lnSpc>
            </a:pPr>
            <a:endParaRPr dirty="0"/>
          </a:p>
          <a:p>
            <a:pPr>
              <a:lnSpc>
                <a:spcPct val="90000"/>
              </a:lnSpc>
            </a:pPr>
            <a:r>
              <a:rPr lang="en-GB" sz="3600" dirty="0" smtClean="0">
                <a:solidFill>
                  <a:srgbClr val="000000"/>
                </a:solidFill>
                <a:latin typeface="Calibri Light" pitchFamily="34" charset="0"/>
              </a:rPr>
              <a:t>Pre-oxygenation</a:t>
            </a:r>
          </a:p>
          <a:p>
            <a:pPr>
              <a:lnSpc>
                <a:spcPct val="90000"/>
              </a:lnSpc>
            </a:pPr>
            <a:endParaRPr lang="en-GB" sz="36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Q. Are you going to include nasal oxygen, like in </a:t>
            </a:r>
            <a:r>
              <a:rPr lang="en-GB" sz="3200" dirty="0" err="1" smtClean="0">
                <a:solidFill>
                  <a:srgbClr val="000000"/>
                </a:solidFill>
                <a:latin typeface="Calibri Light" pitchFamily="34" charset="0"/>
              </a:rPr>
              <a:t>Levitan’s</a:t>
            </a:r>
            <a:r>
              <a:rPr lang="en-GB" sz="3200" dirty="0" smtClean="0">
                <a:solidFill>
                  <a:srgbClr val="000000"/>
                </a:solidFill>
                <a:latin typeface="Calibri Light" pitchFamily="34" charset="0"/>
              </a:rPr>
              <a:t> talk, in the new guidelines?</a:t>
            </a:r>
          </a:p>
          <a:p>
            <a:pPr>
              <a:lnSpc>
                <a:spcPct val="90000"/>
              </a:lnSpc>
            </a:pPr>
            <a:endParaRPr lang="en-GB" sz="32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A. Currently a discussion around nasal oxygen supplementation is in. Some of the benefits are in the published literature and we need to make sure the guidelines are future proofed for potential developments in anaesthesia practice.</a:t>
            </a:r>
            <a:endParaRPr lang="en-GB" sz="3200" dirty="0" smtClean="0">
              <a:latin typeface="Calibri Light" pitchFamily="34" charset="0"/>
            </a:endParaRPr>
          </a:p>
        </p:txBody>
      </p:sp>
      <p:sp>
        <p:nvSpPr>
          <p:cNvPr id="5"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a:solidFill>
                  <a:srgbClr val="000000"/>
                </a:solidFill>
                <a:latin typeface="Calibri Light"/>
              </a:rPr>
              <a:t>Feedback from the Stratford meeting 
</a:t>
            </a:r>
            <a:endParaRPr sz="2400" dirty="0"/>
          </a:p>
        </p:txBody>
      </p:sp>
    </p:spTree>
    <p:extLst>
      <p:ext uri="{BB962C8B-B14F-4D97-AF65-F5344CB8AC3E}">
        <p14:creationId xmlns:p14="http://schemas.microsoft.com/office/powerpoint/2010/main" val="70812248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767408" y="1404015"/>
            <a:ext cx="10515240" cy="4350960"/>
          </a:xfrm>
          <a:prstGeom prst="rect">
            <a:avLst/>
          </a:prstGeom>
        </p:spPr>
        <p:txBody>
          <a:bodyPr/>
          <a:lstStyle/>
          <a:p>
            <a:pPr>
              <a:lnSpc>
                <a:spcPct val="100000"/>
              </a:lnSpc>
            </a:pPr>
            <a:endParaRPr dirty="0">
              <a:latin typeface="Calibri Light" pitchFamily="34" charset="0"/>
            </a:endParaRPr>
          </a:p>
          <a:p>
            <a:pPr>
              <a:lnSpc>
                <a:spcPct val="90000"/>
              </a:lnSpc>
            </a:pPr>
            <a:r>
              <a:rPr lang="en-GB" sz="3600" dirty="0" smtClean="0">
                <a:solidFill>
                  <a:srgbClr val="000000"/>
                </a:solidFill>
                <a:latin typeface="Calibri Light" pitchFamily="34" charset="0"/>
              </a:rPr>
              <a:t>Plan D – Front of Neck Access</a:t>
            </a:r>
          </a:p>
          <a:p>
            <a:pPr>
              <a:lnSpc>
                <a:spcPct val="90000"/>
              </a:lnSpc>
            </a:pPr>
            <a:endParaRPr lang="en-GB" sz="36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Q. It’s very important to ensure neck extension when performing a </a:t>
            </a:r>
            <a:r>
              <a:rPr lang="en-GB" sz="3200" dirty="0" err="1" smtClean="0">
                <a:solidFill>
                  <a:srgbClr val="000000"/>
                </a:solidFill>
                <a:latin typeface="Calibri Light" pitchFamily="34" charset="0"/>
              </a:rPr>
              <a:t>cric</a:t>
            </a:r>
            <a:r>
              <a:rPr lang="en-GB" sz="3200" dirty="0" smtClean="0">
                <a:solidFill>
                  <a:srgbClr val="000000"/>
                </a:solidFill>
                <a:latin typeface="Calibri Light" pitchFamily="34" charset="0"/>
              </a:rPr>
              <a:t>, are you going to be clear about positioning</a:t>
            </a:r>
          </a:p>
          <a:p>
            <a:pPr>
              <a:lnSpc>
                <a:spcPct val="90000"/>
              </a:lnSpc>
            </a:pPr>
            <a:endParaRPr lang="en-GB" sz="32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A. </a:t>
            </a:r>
            <a:r>
              <a:rPr lang="en-GB" sz="3200" dirty="0">
                <a:latin typeface="Calibri Light" panose="020F0302020204030204" pitchFamily="34" charset="0"/>
              </a:rPr>
              <a:t>W</a:t>
            </a:r>
            <a:r>
              <a:rPr lang="en-GB" sz="3200" dirty="0" smtClean="0">
                <a:latin typeface="Calibri Light" panose="020F0302020204030204" pitchFamily="34" charset="0"/>
              </a:rPr>
              <a:t>e </a:t>
            </a:r>
            <a:r>
              <a:rPr lang="en-GB" sz="3200" dirty="0">
                <a:latin typeface="Calibri Light" panose="020F0302020204030204" pitchFamily="34" charset="0"/>
              </a:rPr>
              <a:t>will attempt to provide advice on optimal performance of a number of techniques including cricothyroidotomy </a:t>
            </a:r>
            <a:endParaRPr dirty="0">
              <a:latin typeface="Calibri Light" pitchFamily="34" charset="0"/>
            </a:endParaRPr>
          </a:p>
          <a:p>
            <a:pPr>
              <a:lnSpc>
                <a:spcPct val="100000"/>
              </a:lnSpc>
            </a:pPr>
            <a:endParaRPr dirty="0"/>
          </a:p>
        </p:txBody>
      </p:sp>
      <p:sp>
        <p:nvSpPr>
          <p:cNvPr id="4"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smtClean="0">
                <a:solidFill>
                  <a:srgbClr val="000000"/>
                </a:solidFill>
                <a:latin typeface="Calibri Light"/>
              </a:rPr>
              <a:t>Feedback from the Stratford meeting</a:t>
            </a:r>
            <a:r>
              <a:rPr lang="en-US" sz="4400" dirty="0">
                <a:solidFill>
                  <a:srgbClr val="000000"/>
                </a:solidFill>
                <a:latin typeface="Calibri Light"/>
              </a:rPr>
              <a:t>
</a:t>
            </a:r>
            <a:endParaRPr dirty="0"/>
          </a:p>
        </p:txBody>
      </p:sp>
      <p:sp>
        <p:nvSpPr>
          <p:cNvPr id="5" name="Rectangle 4"/>
          <p:cNvSpPr/>
          <p:nvPr/>
        </p:nvSpPr>
        <p:spPr>
          <a:xfrm>
            <a:off x="3359696" y="5530189"/>
            <a:ext cx="6096000" cy="646331"/>
          </a:xfrm>
          <a:prstGeom prst="rect">
            <a:avLst/>
          </a:prstGeom>
        </p:spPr>
        <p:txBody>
          <a:bodyPr>
            <a:spAutoFit/>
          </a:bodyPr>
          <a:lstStyle/>
          <a:p>
            <a:pPr algn="ctr">
              <a:lnSpc>
                <a:spcPct val="100000"/>
              </a:lnSpc>
            </a:pPr>
            <a:r>
              <a:rPr lang="en-GB" dirty="0" smtClean="0">
                <a:solidFill>
                  <a:srgbClr val="000000"/>
                </a:solidFill>
                <a:latin typeface="Calibri"/>
              </a:rPr>
              <a:t>For your views via email</a:t>
            </a:r>
            <a:endParaRPr lang="en-GB" dirty="0" smtClean="0"/>
          </a:p>
          <a:p>
            <a:pPr algn="ctr">
              <a:lnSpc>
                <a:spcPct val="100000"/>
              </a:lnSpc>
            </a:pPr>
            <a:r>
              <a:rPr lang="en-GB" u="sng" dirty="0" smtClean="0">
                <a:solidFill>
                  <a:srgbClr val="0563C1"/>
                </a:solidFill>
                <a:latin typeface="Calibri"/>
              </a:rPr>
              <a:t>intubation@das.uk.com</a:t>
            </a:r>
            <a:endParaRPr lang="en-GB" dirty="0" smtClean="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767408" y="1213581"/>
            <a:ext cx="10515240" cy="4350960"/>
          </a:xfrm>
          <a:prstGeom prst="rect">
            <a:avLst/>
          </a:prstGeom>
        </p:spPr>
        <p:txBody>
          <a:bodyPr/>
          <a:lstStyle/>
          <a:p>
            <a:pPr>
              <a:lnSpc>
                <a:spcPct val="100000"/>
              </a:lnSpc>
            </a:pPr>
            <a:endParaRPr dirty="0">
              <a:latin typeface="Calibri Light" pitchFamily="34" charset="0"/>
            </a:endParaRPr>
          </a:p>
          <a:p>
            <a:pPr>
              <a:lnSpc>
                <a:spcPct val="90000"/>
              </a:lnSpc>
            </a:pPr>
            <a:r>
              <a:rPr lang="en-GB" sz="3600" dirty="0" smtClean="0">
                <a:solidFill>
                  <a:srgbClr val="000000"/>
                </a:solidFill>
                <a:latin typeface="Calibri Light" pitchFamily="34" charset="0"/>
              </a:rPr>
              <a:t>Plan D – Front of Neck Access</a:t>
            </a:r>
          </a:p>
          <a:p>
            <a:pPr>
              <a:lnSpc>
                <a:spcPct val="90000"/>
              </a:lnSpc>
            </a:pPr>
            <a:endParaRPr lang="en-GB" sz="36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Q. What do you think about having two teams for the CICV – one to continue oxygenation attempts while the other attempts the </a:t>
            </a:r>
            <a:r>
              <a:rPr lang="en-GB" sz="3200" dirty="0" err="1" smtClean="0">
                <a:solidFill>
                  <a:srgbClr val="000000"/>
                </a:solidFill>
                <a:latin typeface="Calibri Light" pitchFamily="34" charset="0"/>
              </a:rPr>
              <a:t>cric</a:t>
            </a:r>
            <a:r>
              <a:rPr lang="en-GB" sz="3200" dirty="0" smtClean="0">
                <a:solidFill>
                  <a:srgbClr val="000000"/>
                </a:solidFill>
                <a:latin typeface="Calibri Light" pitchFamily="34" charset="0"/>
              </a:rPr>
              <a:t>?</a:t>
            </a:r>
          </a:p>
          <a:p>
            <a:pPr>
              <a:lnSpc>
                <a:spcPct val="90000"/>
              </a:lnSpc>
            </a:pPr>
            <a:endParaRPr lang="en-GB" sz="3200" dirty="0">
              <a:solidFill>
                <a:srgbClr val="000000"/>
              </a:solidFill>
              <a:latin typeface="Calibri Light" pitchFamily="34" charset="0"/>
            </a:endParaRPr>
          </a:p>
          <a:p>
            <a:r>
              <a:rPr lang="en-GB" sz="2400" dirty="0" smtClean="0">
                <a:solidFill>
                  <a:srgbClr val="000000"/>
                </a:solidFill>
                <a:latin typeface="Calibri Light" pitchFamily="34" charset="0"/>
              </a:rPr>
              <a:t>A. The call for help is still very much in. </a:t>
            </a:r>
            <a:r>
              <a:rPr lang="en-GB" sz="2400" dirty="0" smtClean="0">
                <a:latin typeface="Calibri Light" panose="020F0302020204030204" pitchFamily="34" charset="0"/>
              </a:rPr>
              <a:t>It </a:t>
            </a:r>
            <a:r>
              <a:rPr lang="en-GB" sz="2400" dirty="0">
                <a:latin typeface="Calibri Light" panose="020F0302020204030204" pitchFamily="34" charset="0"/>
              </a:rPr>
              <a:t>may be useful to have two teams, or for the role of surgical airway to be delegated but to suggest a requirement for a second team might introduce an unnecessary and undesirable delay.</a:t>
            </a:r>
          </a:p>
          <a:p>
            <a:pPr>
              <a:lnSpc>
                <a:spcPct val="90000"/>
              </a:lnSpc>
            </a:pPr>
            <a:endParaRPr dirty="0">
              <a:latin typeface="Calibri Light" pitchFamily="34" charset="0"/>
            </a:endParaRPr>
          </a:p>
          <a:p>
            <a:pPr>
              <a:lnSpc>
                <a:spcPct val="100000"/>
              </a:lnSpc>
            </a:pPr>
            <a:endParaRPr dirty="0"/>
          </a:p>
        </p:txBody>
      </p:sp>
      <p:sp>
        <p:nvSpPr>
          <p:cNvPr id="4"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smtClean="0">
                <a:solidFill>
                  <a:srgbClr val="000000"/>
                </a:solidFill>
                <a:latin typeface="Calibri Light"/>
              </a:rPr>
              <a:t>Feedback from the Stratford meeting</a:t>
            </a:r>
            <a:r>
              <a:rPr lang="en-US" sz="4400" dirty="0">
                <a:solidFill>
                  <a:srgbClr val="000000"/>
                </a:solidFill>
                <a:latin typeface="Calibri Light"/>
              </a:rPr>
              <a:t>
</a:t>
            </a:r>
            <a:endParaRPr dirty="0"/>
          </a:p>
        </p:txBody>
      </p:sp>
      <p:sp>
        <p:nvSpPr>
          <p:cNvPr id="5" name="Rectangle 4"/>
          <p:cNvSpPr/>
          <p:nvPr/>
        </p:nvSpPr>
        <p:spPr>
          <a:xfrm>
            <a:off x="3359696" y="5530189"/>
            <a:ext cx="6096000" cy="646331"/>
          </a:xfrm>
          <a:prstGeom prst="rect">
            <a:avLst/>
          </a:prstGeom>
        </p:spPr>
        <p:txBody>
          <a:bodyPr>
            <a:spAutoFit/>
          </a:bodyPr>
          <a:lstStyle/>
          <a:p>
            <a:pPr algn="ctr">
              <a:lnSpc>
                <a:spcPct val="100000"/>
              </a:lnSpc>
            </a:pPr>
            <a:r>
              <a:rPr lang="en-GB" dirty="0" smtClean="0">
                <a:solidFill>
                  <a:srgbClr val="000000"/>
                </a:solidFill>
                <a:latin typeface="Calibri"/>
              </a:rPr>
              <a:t>For your views via email</a:t>
            </a:r>
            <a:endParaRPr lang="en-GB" dirty="0" smtClean="0"/>
          </a:p>
          <a:p>
            <a:pPr algn="ctr">
              <a:lnSpc>
                <a:spcPct val="100000"/>
              </a:lnSpc>
            </a:pPr>
            <a:r>
              <a:rPr lang="en-GB" u="sng" dirty="0" smtClean="0">
                <a:solidFill>
                  <a:srgbClr val="0563C1"/>
                </a:solidFill>
                <a:latin typeface="Calibri"/>
              </a:rPr>
              <a:t>intubation@das.uk.com</a:t>
            </a:r>
            <a:endParaRPr lang="en-GB" dirty="0" smtClean="0"/>
          </a:p>
        </p:txBody>
      </p:sp>
    </p:spTree>
    <p:extLst>
      <p:ext uri="{BB962C8B-B14F-4D97-AF65-F5344CB8AC3E}">
        <p14:creationId xmlns:p14="http://schemas.microsoft.com/office/powerpoint/2010/main" val="321378436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976687" y="1404015"/>
            <a:ext cx="10515240" cy="4350960"/>
          </a:xfrm>
          <a:prstGeom prst="rect">
            <a:avLst/>
          </a:prstGeom>
        </p:spPr>
        <p:txBody>
          <a:bodyPr/>
          <a:lstStyle/>
          <a:p>
            <a:pPr>
              <a:lnSpc>
                <a:spcPct val="100000"/>
              </a:lnSpc>
            </a:pPr>
            <a:endParaRPr dirty="0">
              <a:latin typeface="Calibri Light" pitchFamily="34" charset="0"/>
            </a:endParaRPr>
          </a:p>
          <a:p>
            <a:pPr>
              <a:lnSpc>
                <a:spcPct val="90000"/>
              </a:lnSpc>
            </a:pPr>
            <a:r>
              <a:rPr lang="en-GB" sz="3600" dirty="0" smtClean="0">
                <a:solidFill>
                  <a:srgbClr val="000000"/>
                </a:solidFill>
                <a:latin typeface="Calibri Light" pitchFamily="34" charset="0"/>
              </a:rPr>
              <a:t>Q. Have you seen the VORTEX stuff from Australia and do you think it has any role in the new guidelines?</a:t>
            </a:r>
          </a:p>
          <a:p>
            <a:pPr>
              <a:lnSpc>
                <a:spcPct val="90000"/>
              </a:lnSpc>
            </a:pPr>
            <a:endParaRPr lang="en-GB" sz="3600" dirty="0">
              <a:solidFill>
                <a:srgbClr val="000000"/>
              </a:solidFill>
              <a:latin typeface="Calibri Light" pitchFamily="34" charset="0"/>
            </a:endParaRPr>
          </a:p>
          <a:p>
            <a:pPr>
              <a:lnSpc>
                <a:spcPct val="90000"/>
              </a:lnSpc>
            </a:pPr>
            <a:r>
              <a:rPr lang="en-GB" sz="3600" dirty="0" smtClean="0">
                <a:solidFill>
                  <a:srgbClr val="000000"/>
                </a:solidFill>
                <a:latin typeface="Calibri Light" pitchFamily="34" charset="0"/>
              </a:rPr>
              <a:t>A. We have seen it - it’s been included in our literature search and has (along with loads of other published material) influenced our thinking as we develop the guidelines. </a:t>
            </a:r>
            <a:endParaRPr lang="en-GB" sz="3600" dirty="0">
              <a:solidFill>
                <a:srgbClr val="000000"/>
              </a:solidFill>
              <a:latin typeface="Calibri Light" pitchFamily="34" charset="0"/>
            </a:endParaRPr>
          </a:p>
          <a:p>
            <a:pPr>
              <a:lnSpc>
                <a:spcPct val="100000"/>
              </a:lnSpc>
            </a:pPr>
            <a:endParaRPr dirty="0"/>
          </a:p>
        </p:txBody>
      </p:sp>
      <p:sp>
        <p:nvSpPr>
          <p:cNvPr id="4"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smtClean="0">
                <a:solidFill>
                  <a:srgbClr val="000000"/>
                </a:solidFill>
                <a:latin typeface="Calibri Light"/>
              </a:rPr>
              <a:t>Feedback from the Stratford meeting</a:t>
            </a:r>
            <a:r>
              <a:rPr lang="en-US" sz="4400" dirty="0">
                <a:solidFill>
                  <a:srgbClr val="000000"/>
                </a:solidFill>
                <a:latin typeface="Calibri Light"/>
              </a:rPr>
              <a:t>
</a:t>
            </a:r>
            <a:endParaRPr dirty="0"/>
          </a:p>
        </p:txBody>
      </p:sp>
      <p:sp>
        <p:nvSpPr>
          <p:cNvPr id="5" name="Rectangle 4"/>
          <p:cNvSpPr/>
          <p:nvPr/>
        </p:nvSpPr>
        <p:spPr>
          <a:xfrm>
            <a:off x="3359696" y="5530189"/>
            <a:ext cx="6096000" cy="646331"/>
          </a:xfrm>
          <a:prstGeom prst="rect">
            <a:avLst/>
          </a:prstGeom>
        </p:spPr>
        <p:txBody>
          <a:bodyPr>
            <a:spAutoFit/>
          </a:bodyPr>
          <a:lstStyle/>
          <a:p>
            <a:pPr algn="ctr">
              <a:lnSpc>
                <a:spcPct val="100000"/>
              </a:lnSpc>
            </a:pPr>
            <a:r>
              <a:rPr lang="en-GB" dirty="0" smtClean="0">
                <a:solidFill>
                  <a:srgbClr val="000000"/>
                </a:solidFill>
                <a:latin typeface="Calibri"/>
              </a:rPr>
              <a:t>For your views via email</a:t>
            </a:r>
            <a:endParaRPr lang="en-GB" dirty="0" smtClean="0"/>
          </a:p>
          <a:p>
            <a:pPr algn="ctr">
              <a:lnSpc>
                <a:spcPct val="100000"/>
              </a:lnSpc>
            </a:pPr>
            <a:r>
              <a:rPr lang="en-GB" u="sng" dirty="0" smtClean="0">
                <a:solidFill>
                  <a:srgbClr val="0563C1"/>
                </a:solidFill>
                <a:latin typeface="Calibri"/>
              </a:rPr>
              <a:t>intubation@das.uk.com</a:t>
            </a:r>
            <a:endParaRPr lang="en-GB" dirty="0" smtClean="0"/>
          </a:p>
        </p:txBody>
      </p:sp>
    </p:spTree>
    <p:extLst>
      <p:ext uri="{BB962C8B-B14F-4D97-AF65-F5344CB8AC3E}">
        <p14:creationId xmlns:p14="http://schemas.microsoft.com/office/powerpoint/2010/main" val="113124982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767408" y="1404015"/>
            <a:ext cx="10515240" cy="4350960"/>
          </a:xfrm>
          <a:prstGeom prst="rect">
            <a:avLst/>
          </a:prstGeom>
        </p:spPr>
        <p:txBody>
          <a:bodyPr/>
          <a:lstStyle/>
          <a:p>
            <a:pPr>
              <a:lnSpc>
                <a:spcPct val="100000"/>
              </a:lnSpc>
            </a:pPr>
            <a:endParaRPr dirty="0">
              <a:latin typeface="Calibri Light" pitchFamily="34" charset="0"/>
            </a:endParaRPr>
          </a:p>
          <a:p>
            <a:pPr>
              <a:lnSpc>
                <a:spcPct val="90000"/>
              </a:lnSpc>
            </a:pPr>
            <a:r>
              <a:rPr lang="en-GB" sz="3200" dirty="0" smtClean="0">
                <a:solidFill>
                  <a:srgbClr val="000000"/>
                </a:solidFill>
                <a:latin typeface="Calibri Light" pitchFamily="34" charset="0"/>
              </a:rPr>
              <a:t>Q. Are you going to incorporate something about human factors into the new guidelines?</a:t>
            </a:r>
          </a:p>
          <a:p>
            <a:pPr>
              <a:lnSpc>
                <a:spcPct val="90000"/>
              </a:lnSpc>
            </a:pPr>
            <a:endParaRPr lang="en-GB" sz="32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A. Yes, currently there’s some discussion of human factors in the introduction (and in some of the plan sections). At the meeting there was a “DAS co-pilot” presentation and poster. </a:t>
            </a:r>
            <a:r>
              <a:rPr lang="en-GB" sz="3200" smtClean="0">
                <a:solidFill>
                  <a:srgbClr val="000000"/>
                </a:solidFill>
                <a:latin typeface="Calibri Light" pitchFamily="34" charset="0"/>
              </a:rPr>
              <a:t>We </a:t>
            </a:r>
            <a:r>
              <a:rPr lang="en-GB" sz="3200" dirty="0" smtClean="0">
                <a:solidFill>
                  <a:srgbClr val="000000"/>
                </a:solidFill>
                <a:latin typeface="Calibri Light" pitchFamily="34" charset="0"/>
              </a:rPr>
              <a:t>are working with the authors on how improved </a:t>
            </a:r>
            <a:r>
              <a:rPr lang="en-GB" sz="3200" dirty="0" err="1" smtClean="0">
                <a:solidFill>
                  <a:srgbClr val="000000"/>
                </a:solidFill>
                <a:latin typeface="Calibri Light" pitchFamily="34" charset="0"/>
              </a:rPr>
              <a:t>teamworking</a:t>
            </a:r>
            <a:r>
              <a:rPr lang="en-GB" sz="3200" dirty="0" smtClean="0">
                <a:solidFill>
                  <a:srgbClr val="000000"/>
                </a:solidFill>
                <a:latin typeface="Calibri Light" pitchFamily="34" charset="0"/>
              </a:rPr>
              <a:t> can be highlighted in relation to the guidelines</a:t>
            </a:r>
            <a:endParaRPr lang="en-GB" sz="3200" dirty="0" smtClean="0">
              <a:latin typeface="Calibri Light" pitchFamily="34" charset="0"/>
            </a:endParaRPr>
          </a:p>
          <a:p>
            <a:pPr>
              <a:lnSpc>
                <a:spcPct val="90000"/>
              </a:lnSpc>
            </a:pPr>
            <a:endParaRPr dirty="0">
              <a:latin typeface="Calibri Light" pitchFamily="34" charset="0"/>
            </a:endParaRPr>
          </a:p>
          <a:p>
            <a:pPr>
              <a:lnSpc>
                <a:spcPct val="100000"/>
              </a:lnSpc>
            </a:pPr>
            <a:endParaRPr dirty="0"/>
          </a:p>
        </p:txBody>
      </p:sp>
      <p:sp>
        <p:nvSpPr>
          <p:cNvPr id="4"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smtClean="0">
                <a:solidFill>
                  <a:srgbClr val="000000"/>
                </a:solidFill>
                <a:latin typeface="Calibri Light"/>
              </a:rPr>
              <a:t>Feedback from the Stratford meeting</a:t>
            </a:r>
            <a:r>
              <a:rPr lang="en-US" sz="4400" dirty="0">
                <a:solidFill>
                  <a:srgbClr val="000000"/>
                </a:solidFill>
                <a:latin typeface="Calibri Light"/>
              </a:rPr>
              <a:t>
</a:t>
            </a:r>
            <a:endParaRPr dirty="0"/>
          </a:p>
        </p:txBody>
      </p:sp>
      <p:sp>
        <p:nvSpPr>
          <p:cNvPr id="5" name="Rectangle 4"/>
          <p:cNvSpPr/>
          <p:nvPr/>
        </p:nvSpPr>
        <p:spPr>
          <a:xfrm>
            <a:off x="3359696" y="5530189"/>
            <a:ext cx="6096000" cy="646331"/>
          </a:xfrm>
          <a:prstGeom prst="rect">
            <a:avLst/>
          </a:prstGeom>
        </p:spPr>
        <p:txBody>
          <a:bodyPr>
            <a:spAutoFit/>
          </a:bodyPr>
          <a:lstStyle/>
          <a:p>
            <a:pPr algn="ctr">
              <a:lnSpc>
                <a:spcPct val="100000"/>
              </a:lnSpc>
            </a:pPr>
            <a:r>
              <a:rPr lang="en-GB" dirty="0" smtClean="0">
                <a:solidFill>
                  <a:srgbClr val="000000"/>
                </a:solidFill>
                <a:latin typeface="Calibri"/>
              </a:rPr>
              <a:t>For your views via email</a:t>
            </a:r>
            <a:endParaRPr lang="en-GB" dirty="0" smtClean="0"/>
          </a:p>
          <a:p>
            <a:pPr algn="ctr">
              <a:lnSpc>
                <a:spcPct val="100000"/>
              </a:lnSpc>
            </a:pPr>
            <a:r>
              <a:rPr lang="en-GB" u="sng" dirty="0" smtClean="0">
                <a:solidFill>
                  <a:srgbClr val="0563C1"/>
                </a:solidFill>
                <a:latin typeface="Calibri"/>
              </a:rPr>
              <a:t>intubation@das.uk.com</a:t>
            </a:r>
            <a:endParaRPr lang="en-GB" dirty="0" smtClean="0"/>
          </a:p>
        </p:txBody>
      </p:sp>
    </p:spTree>
    <p:extLst>
      <p:ext uri="{BB962C8B-B14F-4D97-AF65-F5344CB8AC3E}">
        <p14:creationId xmlns:p14="http://schemas.microsoft.com/office/powerpoint/2010/main" val="2009605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Shape 2"/>
          <p:cNvSpPr txBox="1"/>
          <p:nvPr/>
        </p:nvSpPr>
        <p:spPr>
          <a:xfrm>
            <a:off x="767408" y="1404015"/>
            <a:ext cx="10515240" cy="4350960"/>
          </a:xfrm>
          <a:prstGeom prst="rect">
            <a:avLst/>
          </a:prstGeom>
        </p:spPr>
        <p:txBody>
          <a:bodyPr/>
          <a:lstStyle/>
          <a:p>
            <a:pPr>
              <a:lnSpc>
                <a:spcPct val="100000"/>
              </a:lnSpc>
            </a:pPr>
            <a:endParaRPr dirty="0">
              <a:latin typeface="Calibri Light" pitchFamily="34" charset="0"/>
            </a:endParaRPr>
          </a:p>
          <a:p>
            <a:pPr>
              <a:lnSpc>
                <a:spcPct val="90000"/>
              </a:lnSpc>
            </a:pPr>
            <a:r>
              <a:rPr lang="en-GB" sz="3200" dirty="0" smtClean="0">
                <a:solidFill>
                  <a:srgbClr val="000000"/>
                </a:solidFill>
                <a:latin typeface="Calibri Light" pitchFamily="34" charset="0"/>
              </a:rPr>
              <a:t>Q. Is follow up after a difficult airway mentioned in the new guidelines?</a:t>
            </a:r>
          </a:p>
          <a:p>
            <a:pPr>
              <a:lnSpc>
                <a:spcPct val="90000"/>
              </a:lnSpc>
            </a:pPr>
            <a:endParaRPr lang="en-GB" sz="3200" dirty="0">
              <a:solidFill>
                <a:srgbClr val="000000"/>
              </a:solidFill>
              <a:latin typeface="Calibri Light" pitchFamily="34" charset="0"/>
            </a:endParaRPr>
          </a:p>
          <a:p>
            <a:pPr>
              <a:lnSpc>
                <a:spcPct val="90000"/>
              </a:lnSpc>
            </a:pPr>
            <a:r>
              <a:rPr lang="en-GB" sz="3200" dirty="0" smtClean="0">
                <a:solidFill>
                  <a:srgbClr val="000000"/>
                </a:solidFill>
                <a:latin typeface="Calibri Light" pitchFamily="34" charset="0"/>
              </a:rPr>
              <a:t>A. We will be discussing the importance of follow up in the guidelines. Current thinking is that we probably won’t be including a detailed approach of how it should </a:t>
            </a:r>
            <a:r>
              <a:rPr lang="en-GB" sz="3200" smtClean="0">
                <a:solidFill>
                  <a:srgbClr val="000000"/>
                </a:solidFill>
                <a:latin typeface="Calibri Light" pitchFamily="34" charset="0"/>
              </a:rPr>
              <a:t>be done as </a:t>
            </a:r>
            <a:r>
              <a:rPr lang="en-GB" sz="3200" dirty="0" smtClean="0">
                <a:solidFill>
                  <a:srgbClr val="000000"/>
                </a:solidFill>
                <a:latin typeface="Calibri Light" pitchFamily="34" charset="0"/>
              </a:rPr>
              <a:t>this is part of a separate ongoing </a:t>
            </a:r>
            <a:r>
              <a:rPr lang="en-GB" sz="3200" smtClean="0">
                <a:solidFill>
                  <a:srgbClr val="000000"/>
                </a:solidFill>
                <a:latin typeface="Calibri Light" pitchFamily="34" charset="0"/>
              </a:rPr>
              <a:t>DAS project.</a:t>
            </a:r>
            <a:endParaRPr lang="en-GB" sz="3200" dirty="0" smtClean="0">
              <a:latin typeface="Calibri Light" pitchFamily="34" charset="0"/>
            </a:endParaRPr>
          </a:p>
          <a:p>
            <a:pPr>
              <a:lnSpc>
                <a:spcPct val="90000"/>
              </a:lnSpc>
            </a:pPr>
            <a:endParaRPr dirty="0">
              <a:latin typeface="Calibri Light" pitchFamily="34" charset="0"/>
            </a:endParaRPr>
          </a:p>
          <a:p>
            <a:pPr>
              <a:lnSpc>
                <a:spcPct val="100000"/>
              </a:lnSpc>
            </a:pPr>
            <a:endParaRPr dirty="0"/>
          </a:p>
        </p:txBody>
      </p:sp>
      <p:sp>
        <p:nvSpPr>
          <p:cNvPr id="4" name="TextShape 1"/>
          <p:cNvSpPr txBox="1"/>
          <p:nvPr/>
        </p:nvSpPr>
        <p:spPr>
          <a:xfrm>
            <a:off x="911424" y="188640"/>
            <a:ext cx="10515240" cy="1440160"/>
          </a:xfrm>
          <a:prstGeom prst="rect">
            <a:avLst/>
          </a:prstGeom>
        </p:spPr>
        <p:txBody>
          <a:bodyPr anchor="ctr"/>
          <a:lstStyle/>
          <a:p>
            <a:pPr algn="ctr">
              <a:lnSpc>
                <a:spcPct val="90000"/>
              </a:lnSpc>
            </a:pPr>
            <a:r>
              <a:rPr lang="en-US" sz="4400" dirty="0">
                <a:solidFill>
                  <a:srgbClr val="000000"/>
                </a:solidFill>
                <a:latin typeface="Calibri Light"/>
              </a:rPr>
              <a:t>
DAS Guidelines 2015      </a:t>
            </a:r>
            <a:endParaRPr lang="en-US" sz="4400" dirty="0" smtClean="0">
              <a:solidFill>
                <a:srgbClr val="000000"/>
              </a:solidFill>
              <a:latin typeface="Calibri Light"/>
            </a:endParaRPr>
          </a:p>
          <a:p>
            <a:pPr algn="ctr">
              <a:lnSpc>
                <a:spcPct val="90000"/>
              </a:lnSpc>
            </a:pPr>
            <a:r>
              <a:rPr lang="en-US" sz="2400" dirty="0" smtClean="0">
                <a:solidFill>
                  <a:srgbClr val="000000"/>
                </a:solidFill>
                <a:latin typeface="Calibri Light"/>
              </a:rPr>
              <a:t>Feedback from the Stratford meeting</a:t>
            </a:r>
            <a:r>
              <a:rPr lang="en-US" sz="4400" dirty="0">
                <a:solidFill>
                  <a:srgbClr val="000000"/>
                </a:solidFill>
                <a:latin typeface="Calibri Light"/>
              </a:rPr>
              <a:t>
</a:t>
            </a:r>
            <a:endParaRPr dirty="0"/>
          </a:p>
        </p:txBody>
      </p:sp>
      <p:sp>
        <p:nvSpPr>
          <p:cNvPr id="5" name="Rectangle 4"/>
          <p:cNvSpPr/>
          <p:nvPr/>
        </p:nvSpPr>
        <p:spPr>
          <a:xfrm>
            <a:off x="3359696" y="5530189"/>
            <a:ext cx="6096000" cy="646331"/>
          </a:xfrm>
          <a:prstGeom prst="rect">
            <a:avLst/>
          </a:prstGeom>
        </p:spPr>
        <p:txBody>
          <a:bodyPr>
            <a:spAutoFit/>
          </a:bodyPr>
          <a:lstStyle/>
          <a:p>
            <a:pPr algn="ctr">
              <a:lnSpc>
                <a:spcPct val="100000"/>
              </a:lnSpc>
            </a:pPr>
            <a:r>
              <a:rPr lang="en-GB" dirty="0" smtClean="0">
                <a:solidFill>
                  <a:srgbClr val="000000"/>
                </a:solidFill>
                <a:latin typeface="Calibri"/>
              </a:rPr>
              <a:t>For your views via email</a:t>
            </a:r>
            <a:endParaRPr lang="en-GB" dirty="0" smtClean="0"/>
          </a:p>
          <a:p>
            <a:pPr algn="ctr">
              <a:lnSpc>
                <a:spcPct val="100000"/>
              </a:lnSpc>
            </a:pPr>
            <a:r>
              <a:rPr lang="en-GB" u="sng" dirty="0" smtClean="0">
                <a:solidFill>
                  <a:srgbClr val="0563C1"/>
                </a:solidFill>
                <a:latin typeface="Calibri"/>
              </a:rPr>
              <a:t>intubation@das.uk.com</a:t>
            </a:r>
            <a:endParaRPr lang="en-GB" dirty="0" smtClean="0"/>
          </a:p>
        </p:txBody>
      </p:sp>
    </p:spTree>
    <p:extLst>
      <p:ext uri="{BB962C8B-B14F-4D97-AF65-F5344CB8AC3E}">
        <p14:creationId xmlns:p14="http://schemas.microsoft.com/office/powerpoint/2010/main" val="255095501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528</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DejaVu Sans</vt:lpstr>
      <vt:lpstr>StarSymbol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karthikeyan ponnusamy</dc:creator>
  <cp:lastModifiedBy>Christopher Frerk</cp:lastModifiedBy>
  <cp:revision>26</cp:revision>
  <dcterms:modified xsi:type="dcterms:W3CDTF">2015-01-20T00:12:10Z</dcterms:modified>
  <cp:contentStatus/>
</cp:coreProperties>
</file>